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8" r:id="rId2"/>
    <p:sldId id="294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288" r:id="rId14"/>
    <p:sldId id="292" r:id="rId15"/>
    <p:sldId id="293" r:id="rId16"/>
    <p:sldId id="291" r:id="rId17"/>
    <p:sldId id="287" r:id="rId18"/>
  </p:sldIdLst>
  <p:sldSz cx="9906000" cy="6858000" type="A4"/>
  <p:notesSz cx="6858000" cy="9144000"/>
  <p:defaultTextStyle>
    <a:defPPr>
      <a:defRPr lang="en-US"/>
    </a:defPPr>
    <a:lvl1pPr marL="0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5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82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10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37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65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92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19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FF46"/>
    <a:srgbClr val="FF15E3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8" autoAdjust="0"/>
    <p:restoredTop sz="83430" autoAdjust="0"/>
  </p:normalViewPr>
  <p:slideViewPr>
    <p:cSldViewPr snapToGrid="0" snapToObjects="1">
      <p:cViewPr varScale="1">
        <p:scale>
          <a:sx n="80" d="100"/>
          <a:sy n="80" d="100"/>
        </p:scale>
        <p:origin x="-1392" y="-96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258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工作表1!$J$2</c:f>
              <c:strCache>
                <c:ptCount val="1"/>
                <c:pt idx="0">
                  <c:v>C3D</c:v>
                </c:pt>
              </c:strCache>
            </c:strRef>
          </c:tx>
          <c:invertIfNegative val="0"/>
          <c:cat>
            <c:strRef>
              <c:f>工作表1!$I$3:$I$9</c:f>
              <c:strCache>
                <c:ptCount val="7"/>
                <c:pt idx="0">
                  <c:v>coffee</c:v>
                </c:pt>
                <c:pt idx="1">
                  <c:v>kidnap</c:v>
                </c:pt>
                <c:pt idx="2">
                  <c:v>office</c:v>
                </c:pt>
                <c:pt idx="3">
                  <c:v>presentation</c:v>
                </c:pt>
                <c:pt idx="4">
                  <c:v>sandwich</c:v>
                </c:pt>
                <c:pt idx="5">
                  <c:v> typing</c:v>
                </c:pt>
                <c:pt idx="6">
                  <c:v>total</c:v>
                </c:pt>
              </c:strCache>
            </c:strRef>
          </c:cat>
          <c:val>
            <c:numRef>
              <c:f>工作表1!$J$3:$J$9</c:f>
              <c:numCache>
                <c:formatCode>General</c:formatCode>
                <c:ptCount val="7"/>
                <c:pt idx="0">
                  <c:v>1.0</c:v>
                </c:pt>
                <c:pt idx="1">
                  <c:v>0.583</c:v>
                </c:pt>
                <c:pt idx="2">
                  <c:v>0.67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0.7575</c:v>
                </c:pt>
              </c:numCache>
            </c:numRef>
          </c:val>
        </c:ser>
        <c:ser>
          <c:idx val="1"/>
          <c:order val="1"/>
          <c:tx>
            <c:strRef>
              <c:f>工作表1!$K$2</c:f>
              <c:strCache>
                <c:ptCount val="1"/>
                <c:pt idx="0">
                  <c:v>Alexnet</c:v>
                </c:pt>
              </c:strCache>
            </c:strRef>
          </c:tx>
          <c:invertIfNegative val="0"/>
          <c:cat>
            <c:strRef>
              <c:f>工作表1!$I$3:$I$9</c:f>
              <c:strCache>
                <c:ptCount val="7"/>
                <c:pt idx="0">
                  <c:v>coffee</c:v>
                </c:pt>
                <c:pt idx="1">
                  <c:v>kidnap</c:v>
                </c:pt>
                <c:pt idx="2">
                  <c:v>office</c:v>
                </c:pt>
                <c:pt idx="3">
                  <c:v>presentation</c:v>
                </c:pt>
                <c:pt idx="4">
                  <c:v>sandwich</c:v>
                </c:pt>
                <c:pt idx="5">
                  <c:v> typing</c:v>
                </c:pt>
                <c:pt idx="6">
                  <c:v>total</c:v>
                </c:pt>
              </c:strCache>
            </c:strRef>
          </c:cat>
          <c:val>
            <c:numRef>
              <c:f>工作表1!$K$3:$K$9</c:f>
              <c:numCache>
                <c:formatCode>General</c:formatCode>
                <c:ptCount val="7"/>
                <c:pt idx="0">
                  <c:v>0.0</c:v>
                </c:pt>
                <c:pt idx="1">
                  <c:v>0.35</c:v>
                </c:pt>
                <c:pt idx="2">
                  <c:v>1.0</c:v>
                </c:pt>
                <c:pt idx="3">
                  <c:v>1.0</c:v>
                </c:pt>
                <c:pt idx="4">
                  <c:v>0.75</c:v>
                </c:pt>
                <c:pt idx="5">
                  <c:v>1.0</c:v>
                </c:pt>
                <c:pt idx="6">
                  <c:v>0.68</c:v>
                </c:pt>
              </c:numCache>
            </c:numRef>
          </c:val>
        </c:ser>
        <c:ser>
          <c:idx val="2"/>
          <c:order val="2"/>
          <c:tx>
            <c:strRef>
              <c:f>工作表1!$L$2</c:f>
              <c:strCache>
                <c:ptCount val="1"/>
                <c:pt idx="0">
                  <c:v>Googlenet</c:v>
                </c:pt>
              </c:strCache>
            </c:strRef>
          </c:tx>
          <c:invertIfNegative val="0"/>
          <c:cat>
            <c:strRef>
              <c:f>工作表1!$I$3:$I$9</c:f>
              <c:strCache>
                <c:ptCount val="7"/>
                <c:pt idx="0">
                  <c:v>coffee</c:v>
                </c:pt>
                <c:pt idx="1">
                  <c:v>kidnap</c:v>
                </c:pt>
                <c:pt idx="2">
                  <c:v>office</c:v>
                </c:pt>
                <c:pt idx="3">
                  <c:v>presentation</c:v>
                </c:pt>
                <c:pt idx="4">
                  <c:v>sandwich</c:v>
                </c:pt>
                <c:pt idx="5">
                  <c:v> typing</c:v>
                </c:pt>
                <c:pt idx="6">
                  <c:v>total</c:v>
                </c:pt>
              </c:strCache>
            </c:strRef>
          </c:cat>
          <c:val>
            <c:numRef>
              <c:f>工作表1!$L$3:$L$9</c:f>
              <c:numCache>
                <c:formatCode>General</c:formatCode>
                <c:ptCount val="7"/>
                <c:pt idx="0">
                  <c:v>0.0</c:v>
                </c:pt>
                <c:pt idx="1">
                  <c:v>0.35</c:v>
                </c:pt>
                <c:pt idx="2">
                  <c:v>1.0</c:v>
                </c:pt>
                <c:pt idx="3">
                  <c:v>1.0</c:v>
                </c:pt>
                <c:pt idx="4">
                  <c:v>0.75</c:v>
                </c:pt>
                <c:pt idx="5">
                  <c:v>1.0</c:v>
                </c:pt>
                <c:pt idx="6">
                  <c:v>0.68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3460376"/>
        <c:axId val="2101273992"/>
      </c:barChart>
      <c:catAx>
        <c:axId val="-2113460376"/>
        <c:scaling>
          <c:orientation val="minMax"/>
        </c:scaling>
        <c:delete val="0"/>
        <c:axPos val="b"/>
        <c:majorTickMark val="out"/>
        <c:minorTickMark val="none"/>
        <c:tickLblPos val="nextTo"/>
        <c:crossAx val="2101273992"/>
        <c:crosses val="autoZero"/>
        <c:auto val="1"/>
        <c:lblAlgn val="ctr"/>
        <c:lblOffset val="100"/>
        <c:noMultiLvlLbl val="0"/>
      </c:catAx>
      <c:valAx>
        <c:axId val="21012739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346037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EAD31-41F7-E146-B0E0-42FFA196DE54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6055B-0A6C-0245-A3F6-B7BD46770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4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32C0A-2215-854D-9FF6-E68C1F224417}" type="datetimeFigureOut">
              <a:rPr lang="en-US" smtClean="0"/>
              <a:t>12/3/15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46FAD-5CEC-F54C-839D-444A0CDB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852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5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82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0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37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65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92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19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41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4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481" y="-342267"/>
            <a:ext cx="8420100" cy="1470025"/>
          </a:xfrm>
        </p:spPr>
        <p:txBody>
          <a:bodyPr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853" y="1127757"/>
            <a:ext cx="6934200" cy="1752600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rgbClr val="17375E"/>
                </a:solidFill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80100" y="6278881"/>
            <a:ext cx="1577331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6457" y="6278881"/>
            <a:ext cx="4694019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207" y="6278881"/>
            <a:ext cx="4167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0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81" y="3774626"/>
            <a:ext cx="8420100" cy="1362075"/>
          </a:xfrm>
        </p:spPr>
        <p:txBody>
          <a:bodyPr anchor="b" anchorCtr="0">
            <a:noAutofit/>
          </a:bodyPr>
          <a:lstStyle>
            <a:lvl1pPr algn="l">
              <a:defRPr sz="33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28853" y="5102924"/>
            <a:ext cx="8420100" cy="708696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rgbClr val="17375E"/>
                </a:solidFill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980100" y="6278881"/>
            <a:ext cx="1577331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6457" y="6278881"/>
            <a:ext cx="4694019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207" y="6278881"/>
            <a:ext cx="4167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81" y="1887788"/>
            <a:ext cx="8420100" cy="1362075"/>
          </a:xfrm>
        </p:spPr>
        <p:txBody>
          <a:bodyPr anchor="b" anchorCtr="0">
            <a:noAutofit/>
          </a:bodyPr>
          <a:lstStyle>
            <a:lvl1pPr algn="l">
              <a:defRPr sz="27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96481" y="3216085"/>
            <a:ext cx="8420100" cy="708696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rgbClr val="17375E"/>
                </a:solidFill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980100" y="6278881"/>
            <a:ext cx="1577331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6457" y="6278881"/>
            <a:ext cx="4694019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207" y="6278881"/>
            <a:ext cx="4167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1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MA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0100" y="6278881"/>
            <a:ext cx="1577331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6457" y="6278881"/>
            <a:ext cx="4694019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207" y="6278881"/>
            <a:ext cx="4167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8733" y="61742"/>
            <a:ext cx="9513619" cy="114300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190863" y="1230961"/>
            <a:ext cx="9501489" cy="3883268"/>
          </a:xfrm>
        </p:spPr>
        <p:txBody>
          <a:bodyPr>
            <a:no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2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T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08009" y="241371"/>
            <a:ext cx="8915400" cy="114300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20141" y="1410590"/>
            <a:ext cx="8903270" cy="3883268"/>
          </a:xfrm>
        </p:spPr>
        <p:txBody>
          <a:bodyPr>
            <a:no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0100" y="6278881"/>
            <a:ext cx="1577331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6457" y="6278881"/>
            <a:ext cx="4694019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207" y="6278881"/>
            <a:ext cx="4167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8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9" y="6062882"/>
            <a:ext cx="9913435" cy="8067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41"/>
            <a:ext cx="8915400" cy="1143001"/>
          </a:xfrm>
          <a:prstGeom prst="rect">
            <a:avLst/>
          </a:prstGeom>
        </p:spPr>
        <p:txBody>
          <a:bodyPr vert="horz" lIns="91426" tIns="45713" rIns="91426" bIns="45713" rtlCol="0" anchor="b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287980"/>
          </a:xfrm>
          <a:prstGeom prst="rect">
            <a:avLst/>
          </a:prstGeom>
        </p:spPr>
        <p:txBody>
          <a:bodyPr vert="horz" lIns="91426" tIns="45713" rIns="91426" bIns="45713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76" y="6275072"/>
            <a:ext cx="1577331" cy="365125"/>
          </a:xfrm>
          <a:prstGeom prst="rect">
            <a:avLst/>
          </a:prstGeom>
        </p:spPr>
        <p:txBody>
          <a:bodyPr vert="horz" lIns="91426" tIns="45713" rIns="91426" bIns="45713" rtlCol="0" anchor="ctr"/>
          <a:lstStyle>
            <a:lvl1pPr algn="l">
              <a:defRPr sz="1200" b="0">
                <a:solidFill>
                  <a:srgbClr val="FFFFFF"/>
                </a:solidFill>
              </a:defRPr>
            </a:lvl1pPr>
          </a:lstStyle>
          <a:p>
            <a:fld id="{49DEF4FF-8648-D24E-9A11-C52487DF1E7F}" type="datetime1">
              <a:rPr lang="en-US" smtClean="0"/>
              <a:pPr/>
              <a:t>12/3/15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5527" y="6275072"/>
            <a:ext cx="4774951" cy="365125"/>
          </a:xfrm>
          <a:prstGeom prst="rect">
            <a:avLst/>
          </a:prstGeom>
        </p:spPr>
        <p:txBody>
          <a:bodyPr vert="horz" lIns="91426" tIns="45713" rIns="91426" bIns="45713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182" y="6275072"/>
            <a:ext cx="416778" cy="365125"/>
          </a:xfrm>
          <a:prstGeom prst="rect">
            <a:avLst/>
          </a:prstGeom>
        </p:spPr>
        <p:txBody>
          <a:bodyPr vert="horz" lIns="91426" tIns="45713" rIns="91426" bIns="45713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9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74" r:id="rId5"/>
  </p:sldLayoutIdLst>
  <p:hf hdr="0" ftr="0"/>
  <p:txStyles>
    <p:titleStyle>
      <a:lvl1pPr algn="l" defTabSz="457127" rtl="0" eaLnBrk="1" latinLnBrk="0" hangingPunct="1">
        <a:spcBef>
          <a:spcPct val="0"/>
        </a:spcBef>
        <a:buNone/>
        <a:defRPr sz="2800" kern="1200">
          <a:solidFill>
            <a:schemeClr val="tx2">
              <a:lumMod val="75000"/>
            </a:schemeClr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127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2">
              <a:lumMod val="75000"/>
            </a:schemeClr>
          </a:solidFill>
          <a:latin typeface="Helvetica Neue"/>
          <a:ea typeface="+mn-ea"/>
          <a:cs typeface="Helvetica Neue"/>
        </a:defRPr>
      </a:lvl1pPr>
      <a:lvl2pPr marL="742832" indent="-285704" algn="l" defTabSz="45712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Helvetica Neue"/>
          <a:ea typeface="+mn-ea"/>
          <a:cs typeface="Helvetica Neue"/>
        </a:defRPr>
      </a:lvl2pPr>
      <a:lvl3pPr marL="1142819" indent="-228564" algn="l" defTabSz="45712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>
              <a:lumMod val="75000"/>
            </a:schemeClr>
          </a:solidFill>
          <a:latin typeface="Helvetica Neue"/>
          <a:ea typeface="+mn-ea"/>
          <a:cs typeface="Helvetica Neue"/>
        </a:defRPr>
      </a:lvl3pPr>
      <a:lvl4pPr marL="1599946" indent="-228564" algn="l" defTabSz="457127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2">
              <a:lumMod val="75000"/>
            </a:schemeClr>
          </a:solidFill>
          <a:latin typeface="Helvetica Neue"/>
          <a:ea typeface="+mn-ea"/>
          <a:cs typeface="Helvetica Neue"/>
        </a:defRPr>
      </a:lvl4pPr>
      <a:lvl5pPr marL="2147407" indent="-318897" algn="l" defTabSz="457127" rtl="0" eaLnBrk="1" latinLnBrk="0" hangingPunct="1">
        <a:spcBef>
          <a:spcPct val="20000"/>
        </a:spcBef>
        <a:buFont typeface="Arial"/>
        <a:buChar char="•"/>
        <a:defRPr sz="1300" kern="1200">
          <a:solidFill>
            <a:schemeClr val="tx2">
              <a:lumMod val="75000"/>
            </a:schemeClr>
          </a:solidFill>
          <a:latin typeface="Helvetica Neue"/>
          <a:ea typeface="+mn-ea"/>
          <a:cs typeface="Helvetica Neue"/>
        </a:defRPr>
      </a:lvl5pPr>
      <a:lvl6pPr marL="2514201" indent="-228564" algn="l" defTabSz="45712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8" indent="-228564" algn="l" defTabSz="45712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5" indent="-228564" algn="l" defTabSz="45712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3" indent="-228564" algn="l" defTabSz="45712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5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7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4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2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9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oleObject" Target="file:///C:\Users\cMichael\Desktop\SML.vsd\Drawing\~&#38913;-1\Sheet.167" TargetMode="External"/><Relationship Id="rId8" Type="http://schemas.openxmlformats.org/officeDocument/2006/relationships/image" Target="../media/image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6480" y="1116140"/>
            <a:ext cx="8633219" cy="2133724"/>
          </a:xfrm>
        </p:spPr>
        <p:txBody>
          <a:bodyPr/>
          <a:lstStyle/>
          <a:p>
            <a:r>
              <a:rPr lang="en-US" altLang="zh-TW" sz="4400" dirty="0" smtClean="0"/>
              <a:t>Pair selection for view invariance in </a:t>
            </a:r>
            <a:r>
              <a:rPr lang="en-US" altLang="zh-TW" sz="4400" dirty="0" err="1" smtClean="0"/>
              <a:t>siamese</a:t>
            </a:r>
            <a:r>
              <a:rPr lang="en-US" altLang="zh-TW" sz="4400" dirty="0" smtClean="0"/>
              <a:t> network</a:t>
            </a:r>
            <a:endParaRPr lang="en-US" altLang="zh-TW" sz="44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96481" y="3991430"/>
            <a:ext cx="8420100" cy="1723570"/>
          </a:xfrm>
        </p:spPr>
        <p:txBody>
          <a:bodyPr/>
          <a:lstStyle/>
          <a:p>
            <a:endParaRPr lang="en-US" altLang="zh-TW" sz="2800" dirty="0" smtClean="0"/>
          </a:p>
          <a:p>
            <a:r>
              <a:rPr lang="en-US" altLang="zh-TW" sz="2800" dirty="0" smtClean="0"/>
              <a:t>Yu-Cheng Lin and Wei-</a:t>
            </a:r>
            <a:r>
              <a:rPr lang="en-US" altLang="zh-TW" sz="2800" dirty="0" err="1" smtClean="0"/>
              <a:t>Chih</a:t>
            </a:r>
            <a:r>
              <a:rPr lang="en-US" altLang="zh-TW" sz="2800" dirty="0" smtClean="0"/>
              <a:t> Chen</a:t>
            </a:r>
          </a:p>
          <a:p>
            <a:r>
              <a:rPr lang="en-US" altLang="zh-TW" sz="2800" dirty="0" smtClean="0"/>
              <a:t>Advised by Yong Jae Lee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7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Proposed network - </a:t>
            </a:r>
            <a:r>
              <a:rPr lang="en-US" altLang="zh-TW" sz="3600" dirty="0" err="1"/>
              <a:t>siamese</a:t>
            </a:r>
            <a:r>
              <a:rPr lang="en-US" altLang="zh-TW" sz="3600" dirty="0"/>
              <a:t> network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87207" y="1503679"/>
            <a:ext cx="5088645" cy="41366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772" y="1762189"/>
            <a:ext cx="22669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96" y="1762189"/>
            <a:ext cx="46101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單箭頭接點 6"/>
          <p:cNvCxnSpPr/>
          <p:nvPr/>
        </p:nvCxnSpPr>
        <p:spPr>
          <a:xfrm>
            <a:off x="5198165" y="3450185"/>
            <a:ext cx="1411033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15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Define similar and dissimilar(1/2)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5632778" y="4808927"/>
            <a:ext cx="4163892" cy="119182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Similar : Dissimilar = 1:20</a:t>
            </a:r>
            <a:endParaRPr lang="zh-TW" altLang="en-US" sz="2400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02" y="1907427"/>
            <a:ext cx="27527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869" y="1945527"/>
            <a:ext cx="373380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27" y="1907427"/>
            <a:ext cx="2714625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7385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Define similar and dissimilar(2/2)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87207" y="1503679"/>
            <a:ext cx="5088645" cy="41366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852" y="1872226"/>
            <a:ext cx="26574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06" y="1872226"/>
            <a:ext cx="35433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800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000" b="1" dirty="0" smtClean="0"/>
              <a:t>Experimental Results (Sand1)</a:t>
            </a:r>
            <a:endParaRPr kumimoji="1" lang="zh-TW" altLang="en-US" sz="4000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>
          <a:xfrm>
            <a:off x="420141" y="1410590"/>
            <a:ext cx="8453063" cy="1579362"/>
          </a:xfrm>
        </p:spPr>
        <p:txBody>
          <a:bodyPr/>
          <a:lstStyle/>
          <a:p>
            <a:r>
              <a:rPr kumimoji="1" lang="en-US" altLang="zh-TW" dirty="0" smtClean="0"/>
              <a:t>Exp1/2/3/4: </a:t>
            </a:r>
            <a:r>
              <a:rPr kumimoji="1" lang="en-US" altLang="zh-TW" dirty="0" err="1" smtClean="0"/>
              <a:t>iter</a:t>
            </a:r>
            <a:r>
              <a:rPr kumimoji="1" lang="en-US" altLang="zh-TW" dirty="0" smtClean="0"/>
              <a:t>=27.5K/30K/40K/40K</a:t>
            </a:r>
            <a:r>
              <a:rPr kumimoji="1" lang="en-US" altLang="zh-TW" dirty="0"/>
              <a:t> (</a:t>
            </a:r>
            <a:r>
              <a:rPr kumimoji="1" lang="en-US" altLang="zh-TW" dirty="0" smtClean="0"/>
              <a:t>epoch=93.46/97.86/88.84/86.47)</a:t>
            </a:r>
          </a:p>
          <a:p>
            <a:r>
              <a:rPr kumimoji="1" lang="en-US" altLang="zh-TW" dirty="0" smtClean="0"/>
              <a:t>Legends: “o”: </a:t>
            </a:r>
            <a:r>
              <a:rPr kumimoji="1" lang="en-US" altLang="zh-TW" dirty="0" err="1" smtClean="0"/>
              <a:t>gopro</a:t>
            </a:r>
            <a:r>
              <a:rPr kumimoji="1" lang="en-US" altLang="zh-TW" dirty="0" smtClean="0"/>
              <a:t>, “+”: mac1</a:t>
            </a:r>
          </a:p>
          <a:p>
            <a:r>
              <a:rPr kumimoji="1" lang="en-US" altLang="zh-TW" dirty="0" smtClean="0"/>
              <a:t>Color: </a:t>
            </a:r>
            <a:r>
              <a:rPr kumimoji="1" lang="en-US" altLang="zh-TW" dirty="0" smtClean="0">
                <a:solidFill>
                  <a:srgbClr val="000090"/>
                </a:solidFill>
              </a:rPr>
              <a:t>Blue: start frames</a:t>
            </a:r>
            <a:r>
              <a:rPr kumimoji="1" lang="en-US" altLang="zh-TW" dirty="0" smtClean="0"/>
              <a:t>, </a:t>
            </a:r>
            <a:r>
              <a:rPr kumimoji="1" lang="en-US" altLang="zh-TW" dirty="0" smtClean="0">
                <a:solidFill>
                  <a:srgbClr val="FF0000"/>
                </a:solidFill>
              </a:rPr>
              <a:t>Red: end frames</a:t>
            </a:r>
          </a:p>
          <a:p>
            <a:r>
              <a:rPr kumimoji="1" lang="en-US" altLang="zh-TW" dirty="0"/>
              <a:t>Exp4 is </a:t>
            </a:r>
            <a:r>
              <a:rPr kumimoji="1" lang="en-US" altLang="zh-TW" dirty="0" smtClean="0"/>
              <a:t>better</a:t>
            </a:r>
            <a:endParaRPr kumimoji="1" lang="en-US" altLang="zh-TW" dirty="0"/>
          </a:p>
        </p:txBody>
      </p:sp>
      <p:grpSp>
        <p:nvGrpSpPr>
          <p:cNvPr id="7" name="群組 6"/>
          <p:cNvGrpSpPr/>
          <p:nvPr/>
        </p:nvGrpSpPr>
        <p:grpSpPr>
          <a:xfrm>
            <a:off x="-57150" y="3289125"/>
            <a:ext cx="10160388" cy="2286000"/>
            <a:chOff x="69850" y="3289125"/>
            <a:chExt cx="10160388" cy="2286000"/>
          </a:xfrm>
        </p:grpSpPr>
        <p:pic>
          <p:nvPicPr>
            <p:cNvPr id="3" name="圖片 2" descr="tsne_2d_train_2view_sand1_27.5k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0" y="3289125"/>
              <a:ext cx="3048000" cy="2286000"/>
            </a:xfrm>
            <a:prstGeom prst="rect">
              <a:avLst/>
            </a:prstGeom>
          </p:spPr>
        </p:pic>
        <p:pic>
          <p:nvPicPr>
            <p:cNvPr id="9" name="圖片 8" descr="tsne_2d_train_2view_sand1_30k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0167" y="3289125"/>
              <a:ext cx="3048000" cy="2286000"/>
            </a:xfrm>
            <a:prstGeom prst="rect">
              <a:avLst/>
            </a:prstGeom>
          </p:spPr>
        </p:pic>
        <p:pic>
          <p:nvPicPr>
            <p:cNvPr id="6" name="圖片 5" descr="tsne_2d_train_2view_sand1_40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367" y="3289125"/>
              <a:ext cx="3048000" cy="2286000"/>
            </a:xfrm>
            <a:prstGeom prst="rect">
              <a:avLst/>
            </a:prstGeom>
          </p:spPr>
        </p:pic>
        <p:pic>
          <p:nvPicPr>
            <p:cNvPr id="8" name="圖片 7" descr="tsne_2d_train_2view_sand1_40k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2238" y="3289125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56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000" b="1" dirty="0" smtClean="0"/>
              <a:t>Experimental Results (Sand2)</a:t>
            </a:r>
            <a:endParaRPr kumimoji="1" lang="zh-TW" altLang="en-US" sz="4000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>
          <a:xfrm>
            <a:off x="420141" y="1410590"/>
            <a:ext cx="8453063" cy="1579362"/>
          </a:xfrm>
        </p:spPr>
        <p:txBody>
          <a:bodyPr/>
          <a:lstStyle/>
          <a:p>
            <a:r>
              <a:rPr kumimoji="1" lang="en-US" altLang="zh-TW" dirty="0" smtClean="0"/>
              <a:t>Exp1/2/3/4: </a:t>
            </a:r>
            <a:r>
              <a:rPr kumimoji="1" lang="en-US" altLang="zh-TW" dirty="0" err="1" smtClean="0"/>
              <a:t>iter</a:t>
            </a:r>
            <a:r>
              <a:rPr kumimoji="1" lang="en-US" altLang="zh-TW" dirty="0" smtClean="0"/>
              <a:t>=27.5K/30K/40K/40K</a:t>
            </a:r>
            <a:r>
              <a:rPr kumimoji="1" lang="en-US" altLang="zh-TW" dirty="0"/>
              <a:t> (</a:t>
            </a:r>
            <a:r>
              <a:rPr kumimoji="1" lang="en-US" altLang="zh-TW" dirty="0" smtClean="0"/>
              <a:t>epoch=93.46/97.86/88.84/86.47)</a:t>
            </a:r>
          </a:p>
          <a:p>
            <a:r>
              <a:rPr kumimoji="1" lang="en-US" altLang="zh-TW" dirty="0" smtClean="0"/>
              <a:t>Legends: “o”: </a:t>
            </a:r>
            <a:r>
              <a:rPr kumimoji="1" lang="en-US" altLang="zh-TW" dirty="0" err="1" smtClean="0"/>
              <a:t>gopro</a:t>
            </a:r>
            <a:r>
              <a:rPr kumimoji="1" lang="en-US" altLang="zh-TW" dirty="0" smtClean="0"/>
              <a:t>, “+”: mac1</a:t>
            </a:r>
          </a:p>
          <a:p>
            <a:r>
              <a:rPr kumimoji="1" lang="en-US" altLang="zh-TW" dirty="0" smtClean="0"/>
              <a:t>Color: </a:t>
            </a:r>
            <a:r>
              <a:rPr kumimoji="1" lang="en-US" altLang="zh-TW" dirty="0" smtClean="0">
                <a:solidFill>
                  <a:srgbClr val="000090"/>
                </a:solidFill>
              </a:rPr>
              <a:t>Blue: start frames</a:t>
            </a:r>
            <a:r>
              <a:rPr kumimoji="1" lang="en-US" altLang="zh-TW" dirty="0" smtClean="0"/>
              <a:t>, </a:t>
            </a:r>
            <a:r>
              <a:rPr kumimoji="1" lang="en-US" altLang="zh-TW" dirty="0" smtClean="0">
                <a:solidFill>
                  <a:srgbClr val="FF0000"/>
                </a:solidFill>
              </a:rPr>
              <a:t>Red: end frames</a:t>
            </a:r>
          </a:p>
          <a:p>
            <a:r>
              <a:rPr kumimoji="1" lang="en-US" altLang="zh-TW" dirty="0" smtClean="0"/>
              <a:t>Exp4 and exp2 are better</a:t>
            </a:r>
            <a:endParaRPr kumimoji="1" lang="en-US" altLang="zh-TW" dirty="0"/>
          </a:p>
        </p:txBody>
      </p:sp>
      <p:grpSp>
        <p:nvGrpSpPr>
          <p:cNvPr id="14" name="群組 13"/>
          <p:cNvGrpSpPr/>
          <p:nvPr/>
        </p:nvGrpSpPr>
        <p:grpSpPr>
          <a:xfrm>
            <a:off x="-57150" y="3289125"/>
            <a:ext cx="10153650" cy="2286000"/>
            <a:chOff x="-57150" y="3289125"/>
            <a:chExt cx="10153650" cy="2286000"/>
          </a:xfrm>
        </p:grpSpPr>
        <p:pic>
          <p:nvPicPr>
            <p:cNvPr id="13" name="圖片 12" descr="tsne_2d_train_2view_sand2_27.5k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50" y="3289125"/>
              <a:ext cx="3048000" cy="2286000"/>
            </a:xfrm>
            <a:prstGeom prst="rect">
              <a:avLst/>
            </a:prstGeom>
          </p:spPr>
        </p:pic>
        <p:pic>
          <p:nvPicPr>
            <p:cNvPr id="12" name="圖片 11" descr="tsne_2d_train_2view_sand2_30k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750" y="3289125"/>
              <a:ext cx="3048000" cy="2286000"/>
            </a:xfrm>
            <a:prstGeom prst="rect">
              <a:avLst/>
            </a:prstGeom>
          </p:spPr>
        </p:pic>
        <p:pic>
          <p:nvPicPr>
            <p:cNvPr id="11" name="圖片 10" descr="tsne_2d_train_2view_sand2_40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3289125"/>
              <a:ext cx="3048000" cy="2286000"/>
            </a:xfrm>
            <a:prstGeom prst="rect">
              <a:avLst/>
            </a:prstGeom>
          </p:spPr>
        </p:pic>
        <p:pic>
          <p:nvPicPr>
            <p:cNvPr id="10" name="圖片 9" descr="tsne_2d_train_2view_sand2_40k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3289125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276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000" b="1" dirty="0"/>
              <a:t>Experimental Results (Sand3)</a:t>
            </a:r>
            <a:endParaRPr kumimoji="1" lang="zh-TW" altLang="en-US" sz="4000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>
          <a:xfrm>
            <a:off x="420141" y="1410590"/>
            <a:ext cx="8453063" cy="1579362"/>
          </a:xfrm>
        </p:spPr>
        <p:txBody>
          <a:bodyPr/>
          <a:lstStyle/>
          <a:p>
            <a:r>
              <a:rPr kumimoji="1" lang="en-US" altLang="zh-TW" dirty="0" smtClean="0"/>
              <a:t>Exp1/2/3/4: </a:t>
            </a:r>
            <a:r>
              <a:rPr kumimoji="1" lang="en-US" altLang="zh-TW" dirty="0" err="1" smtClean="0"/>
              <a:t>iter</a:t>
            </a:r>
            <a:r>
              <a:rPr kumimoji="1" lang="en-US" altLang="zh-TW" dirty="0" smtClean="0"/>
              <a:t>=27.5K/30K/40K/40K</a:t>
            </a:r>
            <a:r>
              <a:rPr kumimoji="1" lang="en-US" altLang="zh-TW" dirty="0"/>
              <a:t> (</a:t>
            </a:r>
            <a:r>
              <a:rPr kumimoji="1" lang="en-US" altLang="zh-TW" dirty="0" smtClean="0"/>
              <a:t>epoch=93.46/97.86/88.84/86.47)</a:t>
            </a:r>
          </a:p>
          <a:p>
            <a:r>
              <a:rPr kumimoji="1" lang="en-US" altLang="zh-TW" dirty="0" smtClean="0"/>
              <a:t>Legends: “o”: </a:t>
            </a:r>
            <a:r>
              <a:rPr kumimoji="1" lang="en-US" altLang="zh-TW" dirty="0" err="1" smtClean="0"/>
              <a:t>gopro</a:t>
            </a:r>
            <a:r>
              <a:rPr kumimoji="1" lang="en-US" altLang="zh-TW" dirty="0" smtClean="0"/>
              <a:t>, “+”: mac1</a:t>
            </a:r>
          </a:p>
          <a:p>
            <a:r>
              <a:rPr kumimoji="1" lang="en-US" altLang="zh-TW" dirty="0" smtClean="0"/>
              <a:t>Color: </a:t>
            </a:r>
            <a:r>
              <a:rPr kumimoji="1" lang="en-US" altLang="zh-TW" dirty="0" smtClean="0">
                <a:solidFill>
                  <a:srgbClr val="000090"/>
                </a:solidFill>
              </a:rPr>
              <a:t>Blue: start frames</a:t>
            </a:r>
            <a:r>
              <a:rPr kumimoji="1" lang="en-US" altLang="zh-TW" dirty="0" smtClean="0"/>
              <a:t>, </a:t>
            </a:r>
            <a:r>
              <a:rPr kumimoji="1" lang="en-US" altLang="zh-TW" dirty="0" smtClean="0">
                <a:solidFill>
                  <a:srgbClr val="FF0000"/>
                </a:solidFill>
              </a:rPr>
              <a:t>Red: end frames</a:t>
            </a:r>
          </a:p>
          <a:p>
            <a:r>
              <a:rPr kumimoji="1" lang="en-US" altLang="zh-TW" dirty="0" smtClean="0"/>
              <a:t>Exp2 </a:t>
            </a:r>
            <a:r>
              <a:rPr kumimoji="1" lang="en-US" altLang="zh-TW" dirty="0"/>
              <a:t>is </a:t>
            </a:r>
            <a:r>
              <a:rPr kumimoji="1" lang="en-US" altLang="zh-TW" dirty="0" smtClean="0"/>
              <a:t>better</a:t>
            </a:r>
            <a:endParaRPr kumimoji="1" lang="en-US" altLang="zh-TW" dirty="0"/>
          </a:p>
        </p:txBody>
      </p:sp>
      <p:grpSp>
        <p:nvGrpSpPr>
          <p:cNvPr id="14" name="群組 13"/>
          <p:cNvGrpSpPr/>
          <p:nvPr/>
        </p:nvGrpSpPr>
        <p:grpSpPr>
          <a:xfrm>
            <a:off x="-57150" y="3289125"/>
            <a:ext cx="10153650" cy="2286000"/>
            <a:chOff x="-57150" y="3289125"/>
            <a:chExt cx="10153650" cy="2286000"/>
          </a:xfrm>
        </p:grpSpPr>
        <p:pic>
          <p:nvPicPr>
            <p:cNvPr id="13" name="圖片 12" descr="tsne_2d_train_2view_sand3_27.5k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150" y="3289125"/>
              <a:ext cx="3048000" cy="2286000"/>
            </a:xfrm>
            <a:prstGeom prst="rect">
              <a:avLst/>
            </a:prstGeom>
          </p:spPr>
        </p:pic>
        <p:pic>
          <p:nvPicPr>
            <p:cNvPr id="12" name="圖片 11" descr="tsne_2d_train_2view_sand3_30k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750" y="3289125"/>
              <a:ext cx="3048000" cy="2286000"/>
            </a:xfrm>
            <a:prstGeom prst="rect">
              <a:avLst/>
            </a:prstGeom>
          </p:spPr>
        </p:pic>
        <p:pic>
          <p:nvPicPr>
            <p:cNvPr id="11" name="圖片 10" descr="tsne_2d_train_2view_sand3_40k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300" y="3289125"/>
              <a:ext cx="3048000" cy="2286000"/>
            </a:xfrm>
            <a:prstGeom prst="rect">
              <a:avLst/>
            </a:prstGeom>
          </p:spPr>
        </p:pic>
        <p:pic>
          <p:nvPicPr>
            <p:cNvPr id="10" name="圖片 9" descr="tsne_2d_train_2view_sand3_40k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500" y="3289125"/>
              <a:ext cx="3048000" cy="228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5276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z="4000" b="1" dirty="0"/>
              <a:t>Conclusion</a:t>
            </a:r>
            <a:endParaRPr kumimoji="1" lang="zh-TW" altLang="en-US" sz="4000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dirty="0" smtClean="0"/>
              <a:t>(A) dissimilar: same video, different view pair</a:t>
            </a:r>
            <a:r>
              <a:rPr lang="zh-TW" altLang="zh-TW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(B) dissimilar: different video pair </a:t>
            </a:r>
          </a:p>
          <a:p>
            <a:r>
              <a:rPr lang="en-US" altLang="zh-TW" dirty="0" smtClean="0"/>
              <a:t>(C) dissimilar: same video, same view, different time pair</a:t>
            </a:r>
            <a:r>
              <a:rPr lang="zh-TW" altLang="zh-TW" dirty="0" smtClean="0"/>
              <a:t> </a:t>
            </a:r>
            <a:endParaRPr lang="en-US" altLang="zh-TW" dirty="0" smtClean="0"/>
          </a:p>
          <a:p>
            <a:r>
              <a:rPr lang="en-US" altLang="zh-TW" dirty="0" smtClean="0"/>
              <a:t>(D) similar: same view video</a:t>
            </a:r>
            <a:r>
              <a:rPr lang="zh-TW" altLang="zh-TW" dirty="0" smtClean="0"/>
              <a:t> </a:t>
            </a:r>
            <a:endParaRPr kumimoji="1" lang="en-US" altLang="zh-TW" dirty="0" smtClean="0"/>
          </a:p>
          <a:p>
            <a:r>
              <a:rPr lang="en-US" altLang="zh-TW" dirty="0" smtClean="0"/>
              <a:t>1</a:t>
            </a:r>
            <a:r>
              <a:rPr lang="en-US" altLang="zh-TW" dirty="0"/>
              <a:t>. (A)(C)</a:t>
            </a:r>
            <a:endParaRPr lang="zh-TW" altLang="zh-TW" dirty="0"/>
          </a:p>
          <a:p>
            <a:r>
              <a:rPr lang="en-US" altLang="zh-TW" dirty="0"/>
              <a:t>2. (A)(C)(D)</a:t>
            </a:r>
            <a:endParaRPr lang="zh-TW" altLang="zh-TW" dirty="0"/>
          </a:p>
          <a:p>
            <a:r>
              <a:rPr lang="en-US" altLang="zh-TW" dirty="0"/>
              <a:t>3. (A)(B)(C)</a:t>
            </a:r>
            <a:endParaRPr lang="zh-TW" altLang="zh-TW" dirty="0"/>
          </a:p>
          <a:p>
            <a:r>
              <a:rPr lang="en-US" altLang="zh-TW" dirty="0"/>
              <a:t>4. (A)(B)(C)(D)</a:t>
            </a:r>
            <a:endParaRPr lang="zh-TW" altLang="zh-TW" dirty="0"/>
          </a:p>
          <a:p>
            <a:endParaRPr kumimoji="1"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00350" y="3924985"/>
            <a:ext cx="4953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zh-TW" sz="2000" dirty="0">
                <a:solidFill>
                  <a:srgbClr val="FF0000"/>
                </a:solidFill>
                <a:latin typeface="Helvetica Neue"/>
                <a:cs typeface="Helvetica Neue"/>
              </a:rPr>
              <a:t>Exp2 and exp4 are overall better.</a:t>
            </a:r>
          </a:p>
          <a:p>
            <a:pPr marL="457200" indent="-457200">
              <a:spcBef>
                <a:spcPct val="20000"/>
              </a:spcBef>
              <a:buAutoNum type="alphaLcPeriod"/>
            </a:pPr>
            <a:r>
              <a:rPr lang="en-US" altLang="zh-TW" sz="2000" dirty="0" smtClean="0">
                <a:solidFill>
                  <a:srgbClr val="FF0000"/>
                </a:solidFill>
                <a:latin typeface="Helvetica Neue"/>
                <a:cs typeface="Helvetica Neue"/>
              </a:rPr>
              <a:t>(D) Similar </a:t>
            </a:r>
            <a:r>
              <a:rPr lang="en-US" altLang="zh-TW" sz="2000" dirty="0">
                <a:solidFill>
                  <a:srgbClr val="FF0000"/>
                </a:solidFill>
                <a:latin typeface="Helvetica Neue"/>
                <a:cs typeface="Helvetica Neue"/>
              </a:rPr>
              <a:t>pair </a:t>
            </a:r>
            <a:r>
              <a:rPr lang="en-US" altLang="zh-TW" sz="2000" dirty="0" smtClean="0">
                <a:solidFill>
                  <a:srgbClr val="FF0000"/>
                </a:solidFill>
                <a:latin typeface="Helvetica Neue"/>
                <a:cs typeface="Helvetica Neue"/>
              </a:rPr>
              <a:t>compensation is crucial</a:t>
            </a:r>
          </a:p>
          <a:p>
            <a:pPr marL="457200" indent="-457200">
              <a:spcBef>
                <a:spcPct val="20000"/>
              </a:spcBef>
              <a:buAutoNum type="alphaLcPeriod"/>
            </a:pPr>
            <a:r>
              <a:rPr lang="en-US" altLang="zh-TW" sz="2000" dirty="0" smtClean="0">
                <a:solidFill>
                  <a:srgbClr val="FF0000"/>
                </a:solidFill>
                <a:latin typeface="Helvetica Neue"/>
                <a:cs typeface="Helvetica Neue"/>
              </a:rPr>
              <a:t>(B) is covered by classification training</a:t>
            </a:r>
          </a:p>
          <a:p>
            <a:pPr marL="457200" indent="-457200">
              <a:spcBef>
                <a:spcPct val="20000"/>
              </a:spcBef>
              <a:buAutoNum type="alphaLcPeriod"/>
            </a:pPr>
            <a:r>
              <a:rPr lang="en-US" altLang="zh-TW" sz="2000" dirty="0" smtClean="0">
                <a:solidFill>
                  <a:srgbClr val="FF0000"/>
                </a:solidFill>
                <a:latin typeface="Helvetica Neue"/>
                <a:cs typeface="Helvetica Neue"/>
              </a:rPr>
              <a:t>Exp2 setting is hence preferable</a:t>
            </a:r>
            <a:endParaRPr lang="en-US" altLang="zh-TW" sz="20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83625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000" b="1" dirty="0"/>
              <a:t>Future Work</a:t>
            </a:r>
            <a:endParaRPr kumimoji="1" lang="zh-TW" altLang="en-US" sz="4000" b="1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kumimoji="1" lang="en-US" altLang="zh-TW" dirty="0" smtClean="0"/>
              <a:t>Use optical flow to capture motion information for </a:t>
            </a:r>
            <a:r>
              <a:rPr kumimoji="1" lang="en-US" altLang="zh-TW" dirty="0" err="1" smtClean="0"/>
              <a:t>siamese</a:t>
            </a:r>
            <a:r>
              <a:rPr kumimoji="1" lang="en-US" altLang="zh-TW" dirty="0" smtClean="0"/>
              <a:t> network</a:t>
            </a:r>
          </a:p>
          <a:p>
            <a:pPr lvl="1" indent="0">
              <a:buNone/>
            </a:pPr>
            <a:r>
              <a:rPr kumimoji="1" lang="en-US" altLang="zh-TW" dirty="0" smtClean="0"/>
              <a:t>a. 5-channel input frame (R, G, B, dx, </a:t>
            </a:r>
            <a:r>
              <a:rPr kumimoji="1" lang="en-US" altLang="zh-TW" dirty="0" err="1" smtClean="0"/>
              <a:t>dy</a:t>
            </a:r>
            <a:r>
              <a:rPr kumimoji="1" lang="en-US" altLang="zh-TW" dirty="0" smtClean="0"/>
              <a:t>)</a:t>
            </a:r>
            <a:endParaRPr kumimoji="1" lang="en-US" altLang="zh-TW" dirty="0"/>
          </a:p>
          <a:p>
            <a:pPr marL="457200" indent="-457200">
              <a:buAutoNum type="arabicPeriod"/>
            </a:pPr>
            <a:r>
              <a:rPr kumimoji="1" lang="en-US" altLang="zh-TW" dirty="0" smtClean="0"/>
              <a:t>Train with same pair selection criteria for all video classes</a:t>
            </a:r>
          </a:p>
          <a:p>
            <a:pPr marL="457200" indent="-457200">
              <a:buAutoNum type="arabicPeriod"/>
            </a:pPr>
            <a:r>
              <a:rPr kumimoji="1" lang="en-US" altLang="zh-TW" dirty="0" smtClean="0"/>
              <a:t>Fine-tune on this pre-trained </a:t>
            </a:r>
            <a:r>
              <a:rPr kumimoji="1" lang="en-US" altLang="zh-TW" dirty="0" err="1" smtClean="0"/>
              <a:t>siamese</a:t>
            </a:r>
            <a:r>
              <a:rPr kumimoji="1" lang="en-US" altLang="zh-TW" dirty="0" smtClean="0"/>
              <a:t> network for video classification</a:t>
            </a:r>
          </a:p>
          <a:p>
            <a:pPr marL="457200" indent="-457200">
              <a:buAutoNum type="arabicPeriod"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734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991" y="3462858"/>
            <a:ext cx="4951942" cy="1965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9" y="3462858"/>
            <a:ext cx="4252077" cy="230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Introduction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tx1"/>
                </a:solidFill>
              </a:rPr>
              <a:t>Project goal: first person video classification.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952625"/>
            <a:ext cx="39528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物件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6350747"/>
              </p:ext>
            </p:extLst>
          </p:nvPr>
        </p:nvGraphicFramePr>
        <p:xfrm>
          <a:off x="5276850" y="5125583"/>
          <a:ext cx="624417" cy="2270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Visio" r:id="rId7" imgW="925205" imgH="337230" progId="Visio.Drawing.11">
                  <p:link updateAutomatic="1"/>
                </p:oleObj>
              </mc:Choice>
              <mc:Fallback>
                <p:oleObj name="Visio" r:id="rId7" imgW="925205" imgH="33723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76850" y="5125583"/>
                        <a:ext cx="624417" cy="2270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2599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Introduction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tx1"/>
                </a:solidFill>
              </a:rPr>
              <a:t>Project separate into two stage.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chemeClr val="tx1"/>
                </a:solidFill>
              </a:rPr>
              <a:t>First stage</a:t>
            </a:r>
            <a:r>
              <a:rPr lang="en-US" altLang="zh-TW" sz="2400" dirty="0" smtClean="0">
                <a:solidFill>
                  <a:schemeClr val="tx1"/>
                </a:solidFill>
              </a:rPr>
              <a:t>: Build baseline on exist network</a:t>
            </a:r>
            <a:br>
              <a:rPr lang="en-US" altLang="zh-TW" sz="2400" dirty="0" smtClean="0">
                <a:solidFill>
                  <a:schemeClr val="tx1"/>
                </a:solidFill>
              </a:rPr>
            </a:br>
            <a:r>
              <a:rPr lang="en-US" altLang="zh-TW" sz="2400" dirty="0" smtClean="0">
                <a:solidFill>
                  <a:schemeClr val="tx1"/>
                </a:solidFill>
              </a:rPr>
              <a:t/>
            </a:r>
            <a:br>
              <a:rPr lang="en-US" altLang="zh-TW" sz="2400" dirty="0" smtClean="0">
                <a:solidFill>
                  <a:schemeClr val="tx1"/>
                </a:solidFill>
              </a:rPr>
            </a:br>
            <a:r>
              <a:rPr lang="en-US" altLang="zh-TW" sz="2400" dirty="0" smtClean="0">
                <a:solidFill>
                  <a:schemeClr val="tx1"/>
                </a:solidFill>
              </a:rPr>
              <a:t/>
            </a:r>
            <a:br>
              <a:rPr lang="en-US" altLang="zh-TW" sz="2400" dirty="0" smtClean="0">
                <a:solidFill>
                  <a:schemeClr val="tx1"/>
                </a:solidFill>
              </a:rPr>
            </a:br>
            <a:r>
              <a:rPr lang="en-US" altLang="zh-TW" sz="2400" dirty="0" smtClean="0">
                <a:solidFill>
                  <a:schemeClr val="tx1"/>
                </a:solidFill>
              </a:rPr>
              <a:t/>
            </a:r>
            <a:br>
              <a:rPr lang="en-US" altLang="zh-TW" sz="2400" dirty="0" smtClean="0">
                <a:solidFill>
                  <a:schemeClr val="tx1"/>
                </a:solidFill>
              </a:rPr>
            </a:br>
            <a:r>
              <a:rPr lang="en-US" altLang="zh-TW" sz="2400" dirty="0" smtClean="0">
                <a:solidFill>
                  <a:schemeClr val="tx1"/>
                </a:solidFill>
              </a:rPr>
              <a:t/>
            </a:r>
            <a:br>
              <a:rPr lang="en-US" altLang="zh-TW" sz="2400" dirty="0" smtClean="0">
                <a:solidFill>
                  <a:schemeClr val="tx1"/>
                </a:solidFill>
              </a:rPr>
            </a:br>
            <a:r>
              <a:rPr lang="en-US" altLang="zh-TW" sz="2400" dirty="0" smtClean="0">
                <a:solidFill>
                  <a:schemeClr val="tx1"/>
                </a:solidFill>
              </a:rPr>
              <a:t/>
            </a:r>
            <a:br>
              <a:rPr lang="en-US" altLang="zh-TW" sz="2400" dirty="0" smtClean="0">
                <a:solidFill>
                  <a:schemeClr val="tx1"/>
                </a:solidFill>
              </a:rPr>
            </a:br>
            <a:endParaRPr lang="en-US" altLang="zh-TW" sz="2400" dirty="0" smtClean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chemeClr val="tx1"/>
                </a:solidFill>
              </a:rPr>
              <a:t>Second stage</a:t>
            </a:r>
            <a:r>
              <a:rPr lang="en-US" altLang="zh-TW" sz="2400" dirty="0" smtClean="0">
                <a:solidFill>
                  <a:schemeClr val="tx1"/>
                </a:solidFill>
              </a:rPr>
              <a:t>: Propose a new network to improve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85" y="2354788"/>
            <a:ext cx="4521200" cy="244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163" y="2354788"/>
            <a:ext cx="2785248" cy="88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420" y="3315626"/>
            <a:ext cx="3242733" cy="75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282" y="4157667"/>
            <a:ext cx="1725010" cy="79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6858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Dataset (1/2)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3618508" y="5085805"/>
            <a:ext cx="6101240" cy="8263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Each scene took from 2 still cameras in different positions and  1 GoPro.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內容版面配置區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6664362"/>
              </p:ext>
            </p:extLst>
          </p:nvPr>
        </p:nvGraphicFramePr>
        <p:xfrm>
          <a:off x="383872" y="1489220"/>
          <a:ext cx="3098862" cy="344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44859"/>
                <a:gridCol w="1386002"/>
                <a:gridCol w="968001"/>
              </a:tblGrid>
              <a:tr h="579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smtClean="0">
                          <a:effectLst/>
                        </a:rPr>
                        <a:t>Label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Class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smtClean="0">
                          <a:effectLst/>
                        </a:rPr>
                        <a:t>Video number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294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Coffe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294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Kidnap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294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Milk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294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Office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294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Pizza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294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Presentation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294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Sandwitch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29404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7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Typing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29404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　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dirty="0">
                          <a:effectLst/>
                        </a:rPr>
                        <a:t>191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5759178" y="6278881"/>
            <a:ext cx="257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(From Indiana University)</a:t>
            </a:r>
            <a:endParaRPr lang="zh-TW" altLang="en-US" dirty="0" smtClean="0">
              <a:solidFill>
                <a:schemeClr val="bg1"/>
              </a:solidFill>
            </a:endParaRPr>
          </a:p>
        </p:txBody>
      </p:sp>
      <p:pic>
        <p:nvPicPr>
          <p:cNvPr id="7" name="video-1448837606mp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8508" y="1489220"/>
            <a:ext cx="6101240" cy="3429015"/>
          </a:xfrm>
          <a:prstGeom prst="rect">
            <a:avLst/>
          </a:prstGeom>
        </p:spPr>
      </p:pic>
      <p:pic>
        <p:nvPicPr>
          <p:cNvPr id="10" name="圖片 9" descr="未命名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235" y="1484789"/>
            <a:ext cx="5969513" cy="3433446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32" y="5018668"/>
            <a:ext cx="2707336" cy="178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21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Dataset (2/2)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Using </a:t>
            </a:r>
            <a:r>
              <a:rPr lang="en-US" altLang="zh-TW" sz="2400" dirty="0" err="1" smtClean="0"/>
              <a:t>Caffe</a:t>
            </a:r>
            <a:r>
              <a:rPr lang="en-US" altLang="zh-TW" sz="2400" dirty="0" smtClean="0"/>
              <a:t> library (written in C++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Running on </a:t>
            </a:r>
            <a:r>
              <a:rPr lang="en-US" altLang="zh-TW" sz="2400" dirty="0"/>
              <a:t>L</a:t>
            </a:r>
            <a:r>
              <a:rPr lang="en-US" altLang="zh-TW" sz="2400" dirty="0" smtClean="0"/>
              <a:t>inux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Each video ~4K frames with sample rate 1/10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Train : Test = 3 :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Googlenet</a:t>
            </a:r>
            <a:r>
              <a:rPr lang="en-US" altLang="zh-TW" sz="2400" dirty="0" smtClean="0"/>
              <a:t> fine-tune </a:t>
            </a:r>
            <a:r>
              <a:rPr lang="en-US" altLang="zh-TW" sz="2400" dirty="0"/>
              <a:t>170k iterations takes 36 </a:t>
            </a:r>
            <a:r>
              <a:rPr lang="en-US" altLang="zh-TW" sz="2400" dirty="0" smtClean="0"/>
              <a:t>hours</a:t>
            </a:r>
            <a:r>
              <a:rPr lang="en-US" altLang="zh-TW" sz="2400" dirty="0"/>
              <a:t/>
            </a:r>
            <a:br>
              <a:rPr lang="en-US" altLang="zh-TW" sz="2400" dirty="0"/>
            </a:b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2" y="3752536"/>
            <a:ext cx="6777077" cy="215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1" y="3671081"/>
            <a:ext cx="1831164" cy="212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單箭頭接點 8"/>
          <p:cNvCxnSpPr/>
          <p:nvPr/>
        </p:nvCxnSpPr>
        <p:spPr>
          <a:xfrm flipV="1">
            <a:off x="7171267" y="3911600"/>
            <a:ext cx="474134" cy="82127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922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Result(2/2)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7734286"/>
              </p:ext>
            </p:extLst>
          </p:nvPr>
        </p:nvGraphicFramePr>
        <p:xfrm>
          <a:off x="391574" y="1531033"/>
          <a:ext cx="5554258" cy="4069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內容版面配置區 10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85894954"/>
              </p:ext>
            </p:extLst>
          </p:nvPr>
        </p:nvGraphicFramePr>
        <p:xfrm>
          <a:off x="6433651" y="1384372"/>
          <a:ext cx="3158759" cy="1605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3625"/>
                <a:gridCol w="733377"/>
                <a:gridCol w="680993"/>
                <a:gridCol w="840764"/>
              </a:tblGrid>
              <a:tr h="22933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Based on iterations 20K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correct videos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video counts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C3D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0.7575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Alexnet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Googlenet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67589"/>
              </p:ext>
            </p:extLst>
          </p:nvPr>
        </p:nvGraphicFramePr>
        <p:xfrm>
          <a:off x="6216163" y="3423505"/>
          <a:ext cx="3376247" cy="24822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851"/>
                <a:gridCol w="945748"/>
                <a:gridCol w="1594648"/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label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Networks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Misclassify label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Coffee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Alexnet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labeled as kidnap, </a:t>
                      </a:r>
                      <a:r>
                        <a:rPr lang="en-US" sz="1400" u="none" strike="noStrike" dirty="0" smtClean="0">
                          <a:effectLst/>
                        </a:rPr>
                        <a:t/>
                      </a:r>
                      <a:br>
                        <a:rPr lang="en-US" sz="1400" u="none" strike="noStrike" dirty="0" smtClean="0">
                          <a:effectLst/>
                        </a:rPr>
                      </a:br>
                      <a:r>
                        <a:rPr lang="en-US" sz="1400" u="none" strike="noStrike" dirty="0" smtClean="0">
                          <a:effectLst/>
                        </a:rPr>
                        <a:t>3 </a:t>
                      </a:r>
                      <a:r>
                        <a:rPr lang="en-US" sz="1400" u="none" strike="noStrike" dirty="0">
                          <a:effectLst/>
                        </a:rPr>
                        <a:t>labeled as office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Googlenet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2 labeled as kidnap, </a:t>
                      </a:r>
                      <a:r>
                        <a:rPr lang="en-US" sz="1400" u="none" strike="noStrike" dirty="0" smtClean="0">
                          <a:effectLst/>
                        </a:rPr>
                        <a:t/>
                      </a:r>
                      <a:br>
                        <a:rPr lang="en-US" sz="1400" u="none" strike="noStrike" dirty="0" smtClean="0">
                          <a:effectLst/>
                        </a:rPr>
                      </a:br>
                      <a:r>
                        <a:rPr lang="en-US" sz="1400" u="none" strike="noStrike" dirty="0" smtClean="0">
                          <a:effectLst/>
                        </a:rPr>
                        <a:t>4 </a:t>
                      </a:r>
                      <a:r>
                        <a:rPr lang="en-US" sz="1400" u="none" strike="noStrike" dirty="0">
                          <a:effectLst/>
                        </a:rPr>
                        <a:t>labeled as office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Kidnap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C3D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office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Alexnet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office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Googlenet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office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Office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C3D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labelled as kidnap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Sandwich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Alexnet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all labeled as pizza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81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Googlenet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pizza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2302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Analysis(1/2)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47" y="1410590"/>
            <a:ext cx="782955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480408"/>
              </p:ext>
            </p:extLst>
          </p:nvPr>
        </p:nvGraphicFramePr>
        <p:xfrm>
          <a:off x="6418387" y="4209690"/>
          <a:ext cx="3376247" cy="17811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851"/>
                <a:gridCol w="945748"/>
                <a:gridCol w="1594648"/>
              </a:tblGrid>
              <a:tr h="143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label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Networks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Misclassify label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Coffee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Alexnet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kidnap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smtClean="0">
                          <a:effectLst/>
                        </a:rPr>
                        <a:t/>
                      </a:r>
                      <a:br>
                        <a:rPr lang="en-US" sz="1400" u="none" strike="noStrike" dirty="0" smtClean="0">
                          <a:effectLst/>
                        </a:rPr>
                      </a:br>
                      <a:r>
                        <a:rPr lang="en-US" sz="1400" u="none" strike="noStrike" dirty="0" smtClean="0">
                          <a:effectLst/>
                        </a:rPr>
                        <a:t>3 </a:t>
                      </a:r>
                      <a:r>
                        <a:rPr lang="en-US" sz="1400" u="none" strike="noStrike" dirty="0">
                          <a:effectLst/>
                        </a:rPr>
                        <a:t>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office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Googlenet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2 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kidnap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smtClean="0">
                          <a:effectLst/>
                        </a:rPr>
                        <a:t/>
                      </a:r>
                      <a:br>
                        <a:rPr lang="en-US" sz="1400" u="none" strike="noStrike" dirty="0" smtClean="0">
                          <a:effectLst/>
                        </a:rPr>
                      </a:br>
                      <a:r>
                        <a:rPr lang="en-US" sz="1400" u="none" strike="noStrike" dirty="0" smtClean="0">
                          <a:effectLst/>
                        </a:rPr>
                        <a:t>4 </a:t>
                      </a:r>
                      <a:r>
                        <a:rPr lang="en-US" sz="1400" u="none" strike="noStrike" dirty="0">
                          <a:effectLst/>
                        </a:rPr>
                        <a:t>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office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Kidnap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C3D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office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Alexnet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office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Googlenet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office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760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Analysis(2/2)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Network cannot tell: </a:t>
            </a:r>
            <a:endParaRPr lang="en-US" altLang="zh-TW" sz="240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 smtClean="0">
              <a:sym typeface="Wingdings" panose="05000000000000000000" pitchFamily="2" charset="2"/>
            </a:endParaRPr>
          </a:p>
          <a:p>
            <a:endParaRPr lang="en-US" altLang="zh-TW" sz="2400" dirty="0" smtClean="0">
              <a:sym typeface="Wingdings" panose="05000000000000000000" pitchFamily="2" charset="2"/>
            </a:endParaRPr>
          </a:p>
          <a:p>
            <a:endParaRPr lang="en-US" altLang="zh-TW" sz="240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ym typeface="Wingdings" panose="05000000000000000000" pitchFamily="2" charset="2"/>
              </a:rPr>
              <a:t>Learn features from 3</a:t>
            </a:r>
            <a:r>
              <a:rPr lang="en-US" altLang="zh-TW" sz="2400" baseline="30000" dirty="0" smtClean="0">
                <a:sym typeface="Wingdings" panose="05000000000000000000" pitchFamily="2" charset="2"/>
              </a:rPr>
              <a:t>rd</a:t>
            </a:r>
            <a:r>
              <a:rPr lang="en-US" altLang="zh-TW" sz="2400" dirty="0" smtClean="0">
                <a:sym typeface="Wingdings" panose="05000000000000000000" pitchFamily="2" charset="2"/>
              </a:rPr>
              <a:t> person video and  relate these features </a:t>
            </a:r>
            <a:r>
              <a:rPr lang="en-US" altLang="zh-TW" sz="2400" dirty="0">
                <a:sym typeface="Wingdings" panose="05000000000000000000" pitchFamily="2" charset="2"/>
              </a:rPr>
              <a:t>with features </a:t>
            </a:r>
            <a:r>
              <a:rPr lang="en-US" altLang="zh-TW" sz="2400" dirty="0" smtClean="0">
                <a:sym typeface="Wingdings" panose="05000000000000000000" pitchFamily="2" charset="2"/>
              </a:rPr>
              <a:t>from 1</a:t>
            </a:r>
            <a:r>
              <a:rPr lang="en-US" altLang="zh-TW" sz="2400" baseline="30000" dirty="0" smtClean="0">
                <a:sym typeface="Wingdings" panose="05000000000000000000" pitchFamily="2" charset="2"/>
              </a:rPr>
              <a:t>st</a:t>
            </a:r>
            <a:r>
              <a:rPr lang="en-US" altLang="zh-TW" sz="2400" dirty="0" smtClean="0">
                <a:sym typeface="Wingdings" panose="05000000000000000000" pitchFamily="2" charset="2"/>
              </a:rPr>
              <a:t> person video.</a:t>
            </a:r>
            <a:br>
              <a:rPr lang="en-US" altLang="zh-TW" sz="2400" dirty="0" smtClean="0">
                <a:sym typeface="Wingdings" panose="05000000000000000000" pitchFamily="2" charset="2"/>
              </a:rPr>
            </a:br>
            <a:endParaRPr lang="zh-TW" altLang="en-US" sz="24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32" y="4017508"/>
            <a:ext cx="77724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橢圓 5"/>
          <p:cNvSpPr/>
          <p:nvPr/>
        </p:nvSpPr>
        <p:spPr>
          <a:xfrm>
            <a:off x="2116667" y="5054600"/>
            <a:ext cx="804333" cy="6773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6746341" y="5818185"/>
            <a:ext cx="160867" cy="15557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4291012" y="5895973"/>
            <a:ext cx="776287" cy="826635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991226" y="5973761"/>
            <a:ext cx="438150" cy="188914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66800" y="5776913"/>
            <a:ext cx="1100138" cy="704850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603206" y="5562600"/>
            <a:ext cx="183357" cy="40639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536096" y="6129338"/>
            <a:ext cx="1659834" cy="514668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849" y="452080"/>
            <a:ext cx="4565427" cy="275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1278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7" grpId="0" animBg="1"/>
      <p:bldP spid="14" grpId="0" animBg="1"/>
      <p:bldP spid="8" grpId="0" animBg="1"/>
      <p:bldP spid="16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Proposed network - </a:t>
            </a:r>
            <a:r>
              <a:rPr lang="en-US" altLang="zh-TW" sz="3600" dirty="0" err="1"/>
              <a:t>siamese</a:t>
            </a:r>
            <a:r>
              <a:rPr lang="en-US" altLang="zh-TW" sz="3600" dirty="0"/>
              <a:t> network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12/3/15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87207" y="1503679"/>
            <a:ext cx="5088645" cy="413662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Contrastive Loss: To learn features from two inputs.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Idea t-SNE</a:t>
            </a:r>
            <a:endParaRPr lang="zh-TW" altLang="en-US" sz="2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52" y="2624313"/>
            <a:ext cx="5073216" cy="825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32" y="1481855"/>
            <a:ext cx="2800350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7" y="4037162"/>
            <a:ext cx="6634325" cy="28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/>
          <p:cNvCxnSpPr/>
          <p:nvPr/>
        </p:nvCxnSpPr>
        <p:spPr>
          <a:xfrm>
            <a:off x="3269411" y="5605383"/>
            <a:ext cx="491706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999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pt_template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ppt_template2015</Template>
  <TotalTime>4164</TotalTime>
  <Words>729</Words>
  <Application>Microsoft Macintosh PowerPoint</Application>
  <PresentationFormat>A4 紙張 (210x297 公釐)</PresentationFormat>
  <Paragraphs>194</Paragraphs>
  <Slides>17</Slides>
  <Notes>10</Notes>
  <HiddenSlides>0</HiddenSlides>
  <MMClips>1</MMClips>
  <ScaleCrop>false</ScaleCrop>
  <HeadingPairs>
    <vt:vector size="6" baseType="variant">
      <vt:variant>
        <vt:lpstr>佈景主題</vt:lpstr>
      </vt:variant>
      <vt:variant>
        <vt:i4>1</vt:i4>
      </vt:variant>
      <vt:variant>
        <vt:lpstr>連結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19" baseType="lpstr">
      <vt:lpstr>ppt_template2015</vt:lpstr>
      <vt:lpstr>C:\Users\cMichael\Desktop\SML.vsd\Drawing\~頁-1\Sheet.167</vt:lpstr>
      <vt:lpstr>Pair selection for view invariance in siamese network</vt:lpstr>
      <vt:lpstr>Introduction</vt:lpstr>
      <vt:lpstr>Introduction</vt:lpstr>
      <vt:lpstr>Dataset (1/2)</vt:lpstr>
      <vt:lpstr>Dataset (2/2)</vt:lpstr>
      <vt:lpstr>Result(2/2)</vt:lpstr>
      <vt:lpstr>Analysis(1/2)</vt:lpstr>
      <vt:lpstr>Analysis(2/2)</vt:lpstr>
      <vt:lpstr>Proposed network - siamese network</vt:lpstr>
      <vt:lpstr>Proposed network - siamese network</vt:lpstr>
      <vt:lpstr>Define similar and dissimilar(1/2)</vt:lpstr>
      <vt:lpstr>Define similar and dissimilar(2/2)</vt:lpstr>
      <vt:lpstr>Experimental Results (Sand1)</vt:lpstr>
      <vt:lpstr>Experimental Results (Sand2)</vt:lpstr>
      <vt:lpstr>Experimental Results (Sand3)</vt:lpstr>
      <vt:lpstr>Conclusion</vt:lpstr>
      <vt:lpstr>Future 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 154A Discussion</dc:title>
  <dc:creator>cMichael</dc:creator>
  <cp:lastModifiedBy>CHEN WEI CHIH</cp:lastModifiedBy>
  <cp:revision>657</cp:revision>
  <dcterms:created xsi:type="dcterms:W3CDTF">2015-10-08T23:23:38Z</dcterms:created>
  <dcterms:modified xsi:type="dcterms:W3CDTF">2015-12-03T18:25:52Z</dcterms:modified>
</cp:coreProperties>
</file>